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087-4745-9916-4742A6B58A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Знают о существовании Памятников литературным героям</c:v>
                </c:pt>
                <c:pt idx="1">
                  <c:v>никогда не слышали</c:v>
                </c:pt>
                <c:pt idx="2">
                  <c:v>Кв.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0.81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87-4745-9916-4742A6B58A6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Айболит</c:v>
                </c:pt>
                <c:pt idx="1">
                  <c:v>Хатико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0%">
                  <c:v>0.55500000000000005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E6-469A-B7C3-C95E518F093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7108587598425202"/>
          <c:y val="0.45019669966801801"/>
          <c:w val="0.12891409348179914"/>
          <c:h val="0.1573059836560083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Мурзилка</c:v>
                </c:pt>
                <c:pt idx="1">
                  <c:v>Чебурашка</c:v>
                </c:pt>
                <c:pt idx="2">
                  <c:v>Золушка</c:v>
                </c:pt>
                <c:pt idx="3">
                  <c:v>Муму</c:v>
                </c:pt>
                <c:pt idx="4">
                  <c:v>С. Есенин</c:v>
                </c:pt>
                <c:pt idx="5">
                  <c:v>Наруто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0.25</c:v>
                </c:pt>
                <c:pt idx="1">
                  <c:v>0.19</c:v>
                </c:pt>
                <c:pt idx="2">
                  <c:v>0.16</c:v>
                </c:pt>
                <c:pt idx="3">
                  <c:v>0.15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53-439E-A857-287FD97AE6B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E3AF-74D1-4BCC-9E81-C52129C51E4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859E-B337-4137-8E6A-5012690C5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92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E3AF-74D1-4BCC-9E81-C52129C51E4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859E-B337-4137-8E6A-5012690C5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38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E3AF-74D1-4BCC-9E81-C52129C51E4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859E-B337-4137-8E6A-5012690C5B8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690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E3AF-74D1-4BCC-9E81-C52129C51E4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859E-B337-4137-8E6A-5012690C5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654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E3AF-74D1-4BCC-9E81-C52129C51E4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859E-B337-4137-8E6A-5012690C5B8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8099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E3AF-74D1-4BCC-9E81-C52129C51E4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859E-B337-4137-8E6A-5012690C5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778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E3AF-74D1-4BCC-9E81-C52129C51E4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859E-B337-4137-8E6A-5012690C5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212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E3AF-74D1-4BCC-9E81-C52129C51E4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859E-B337-4137-8E6A-5012690C5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2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E3AF-74D1-4BCC-9E81-C52129C51E4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859E-B337-4137-8E6A-5012690C5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07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E3AF-74D1-4BCC-9E81-C52129C51E4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859E-B337-4137-8E6A-5012690C5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12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E3AF-74D1-4BCC-9E81-C52129C51E4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859E-B337-4137-8E6A-5012690C5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18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E3AF-74D1-4BCC-9E81-C52129C51E4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859E-B337-4137-8E6A-5012690C5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46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E3AF-74D1-4BCC-9E81-C52129C51E4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859E-B337-4137-8E6A-5012690C5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85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E3AF-74D1-4BCC-9E81-C52129C51E4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859E-B337-4137-8E6A-5012690C5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29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E3AF-74D1-4BCC-9E81-C52129C51E4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859E-B337-4137-8E6A-5012690C5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94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E3AF-74D1-4BCC-9E81-C52129C51E4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859E-B337-4137-8E6A-5012690C5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6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BE3AF-74D1-4BCC-9E81-C52129C51E4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49859E-B337-4137-8E6A-5012690C5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1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6D877F-ADF8-4742-A2B5-D242F4E91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98" y="3358414"/>
            <a:ext cx="5926836" cy="17434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0C72AC-AF29-46F4-A694-2A0C05967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67" y="2696058"/>
            <a:ext cx="2328874" cy="22618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C4FB9E-C26A-4947-BE64-CCE486D66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779" y="4553712"/>
            <a:ext cx="2219136" cy="198137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35E96-0FFD-44BD-9B71-73A0C8063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4553712"/>
            <a:ext cx="8288032" cy="1096316"/>
          </a:xfrm>
        </p:spPr>
        <p:txBody>
          <a:bodyPr>
            <a:normAutofit/>
          </a:bodyPr>
          <a:lstStyle/>
          <a:p>
            <a:pPr algn="ctr"/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9F8765-434F-418F-AE92-AFB0DCD9B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969" y="5650029"/>
            <a:ext cx="8288032" cy="469122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E322FE-8B5D-41E6-ACFF-0F695A26E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601" y="139471"/>
            <a:ext cx="8288033" cy="25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09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4A381-A138-48F8-8C0F-021C17B8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80" y="609600"/>
            <a:ext cx="8510522" cy="6243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9098B4-3FB5-4250-9275-D2996318C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799"/>
            <a:ext cx="8596668" cy="58815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литературы мы изучаем произведения, знакомимся с героями, представляя их в своем воображении. Данный проект может повлиять на повышение интереса у детей к чтению книг и самому изучению литературы, что очень важно при формировании духовного мира учащегося в настоящее время.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знания о памятниках литературным героям, расположенных в близлежащих населенных пунктах. 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 обобщение теоретического материала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6676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7A1CA-11C5-486C-9B53-4261948DB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Интересно!!!!!!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186C17-8BFD-40C5-AE37-42F8DD3D2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2369"/>
            <a:ext cx="8596668" cy="439899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все человечество 18 апреля отмечает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ДЕНЬ ОХРАНЫ ПАМЯТНИКОВ И КУЛЬТУРЫ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этот праздник начали отмечать с начала 80-х годов прошлого столетия.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интернет ресурсов, на территории России стоит только около 300 памятников Александру Сергеевичу Пушкину.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37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BEF43-D8DE-429D-8D23-344191CD5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5B166-351B-439D-9D37-FA069A9A4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6039"/>
            <a:ext cx="8596668" cy="4665323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— ПАМЯТНИК, памятника, муж. 1. Архитектурное или скульптурное сооружение в память или в честь какого-нибудь лица или события. Памятник Пушкину в Москве. 2. Сооружение на могиле в память умершего. 3. Остаток материальной культуры далекого прошлого.…   (Толковый словарь Ушакова)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(в узком смысле слова) сооружение, предназначенное для увековечения событий, людей, объектов, иногда животных, а также литературных и кинематографических персонажей. Чаще всего никакой другой функции, кроме мемориальной, памятник не несет. (Википедия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064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4098A4C6-4FFB-4EF4-8317-8110224D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A415072-93F3-4FDA-96B8-7DFD2874C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8C2D828-7FBF-4467-B527-793E0E978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23">
              <a:extLst>
                <a:ext uri="{FF2B5EF4-FFF2-40B4-BE49-F238E27FC236}">
                  <a16:creationId xmlns:a16="http://schemas.microsoft.com/office/drawing/2014/main" id="{B9D10F1D-AB99-42AD-8720-CDF349959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5">
              <a:extLst>
                <a:ext uri="{FF2B5EF4-FFF2-40B4-BE49-F238E27FC236}">
                  <a16:creationId xmlns:a16="http://schemas.microsoft.com/office/drawing/2014/main" id="{5BF01F05-8464-452A-A278-4A40757B6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FBCC0363-6CA5-4B64-A66F-478732557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7">
              <a:extLst>
                <a:ext uri="{FF2B5EF4-FFF2-40B4-BE49-F238E27FC236}">
                  <a16:creationId xmlns:a16="http://schemas.microsoft.com/office/drawing/2014/main" id="{CBACBAB2-7577-4339-B610-7245E449D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8">
              <a:extLst>
                <a:ext uri="{FF2B5EF4-FFF2-40B4-BE49-F238E27FC236}">
                  <a16:creationId xmlns:a16="http://schemas.microsoft.com/office/drawing/2014/main" id="{DFCB19D4-D4D4-4AFD-9ECC-A6D0E4AE2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9">
              <a:extLst>
                <a:ext uri="{FF2B5EF4-FFF2-40B4-BE49-F238E27FC236}">
                  <a16:creationId xmlns:a16="http://schemas.microsoft.com/office/drawing/2014/main" id="{3B32E423-85B7-4B28-B5C3-AB63224A4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DC38A14-94ED-496F-851A-CA6A98898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14E862E4-F307-4A50-A3A9-0A79FD36D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36F47AD-50B3-4515-A4B6-A3A3EBE7F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11" r="-3" b="-3"/>
          <a:stretch/>
        </p:blipFill>
        <p:spPr>
          <a:xfrm>
            <a:off x="3078396" y="10"/>
            <a:ext cx="3030396" cy="2618824"/>
          </a:xfrm>
          <a:custGeom>
            <a:avLst/>
            <a:gdLst/>
            <a:ahLst/>
            <a:cxnLst/>
            <a:rect l="l" t="t" r="r" b="b"/>
            <a:pathLst>
              <a:path w="3030396" h="2618834">
                <a:moveTo>
                  <a:pt x="398252" y="0"/>
                </a:moveTo>
                <a:lnTo>
                  <a:pt x="1887012" y="0"/>
                </a:lnTo>
                <a:lnTo>
                  <a:pt x="1887012" y="1"/>
                </a:lnTo>
                <a:lnTo>
                  <a:pt x="3030396" y="1"/>
                </a:lnTo>
                <a:lnTo>
                  <a:pt x="2639222" y="2618834"/>
                </a:lnTo>
                <a:lnTo>
                  <a:pt x="0" y="2618834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130CA-52B0-4E8C-A90F-6546F9DF2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790" y="2232539"/>
            <a:ext cx="3165212" cy="23394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br>
              <a:rPr lang="en-US" sz="3100" dirty="0"/>
            </a:br>
            <a:r>
              <a:rPr lang="en-US" sz="3100" dirty="0" err="1"/>
              <a:t>Литературные</a:t>
            </a:r>
            <a:r>
              <a:rPr lang="en-US" sz="3100" dirty="0"/>
              <a:t> </a:t>
            </a:r>
            <a:r>
              <a:rPr lang="en-US" sz="3100" dirty="0" err="1"/>
              <a:t>памятники</a:t>
            </a:r>
            <a:r>
              <a:rPr lang="en-US" sz="3100" dirty="0"/>
              <a:t> </a:t>
            </a:r>
            <a:r>
              <a:rPr lang="en-US" sz="3100" dirty="0" err="1"/>
              <a:t>Черемхово</a:t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1AFE0A-195B-477B-90A7-F085398E0E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3" b="-4"/>
          <a:stretch/>
        </p:blipFill>
        <p:spPr>
          <a:xfrm>
            <a:off x="440943" y="10"/>
            <a:ext cx="3038117" cy="2618824"/>
          </a:xfrm>
          <a:custGeom>
            <a:avLst/>
            <a:gdLst/>
            <a:ahLst/>
            <a:cxnLst/>
            <a:rect l="l" t="t" r="r" b="b"/>
            <a:pathLst>
              <a:path w="3038117" h="2618834">
                <a:moveTo>
                  <a:pt x="389438" y="0"/>
                </a:moveTo>
                <a:lnTo>
                  <a:pt x="3038117" y="0"/>
                </a:lnTo>
                <a:lnTo>
                  <a:pt x="2639865" y="2618834"/>
                </a:lnTo>
                <a:lnTo>
                  <a:pt x="0" y="2618834"/>
                </a:lnTo>
                <a:close/>
              </a:path>
            </a:pathLst>
          </a:cu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749FF26B-41F8-4007-93FD-D33D91C2A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2" b="15706"/>
          <a:stretch/>
        </p:blipFill>
        <p:spPr>
          <a:xfrm>
            <a:off x="1" y="2618834"/>
            <a:ext cx="5717617" cy="4239166"/>
          </a:xfrm>
          <a:custGeom>
            <a:avLst/>
            <a:gdLst/>
            <a:ahLst/>
            <a:cxnLst/>
            <a:rect l="l" t="t" r="r" b="b"/>
            <a:pathLst>
              <a:path w="5717617" h="4239166">
                <a:moveTo>
                  <a:pt x="440944" y="0"/>
                </a:moveTo>
                <a:lnTo>
                  <a:pt x="5717617" y="0"/>
                </a:lnTo>
                <a:lnTo>
                  <a:pt x="5084413" y="4239166"/>
                </a:lnTo>
                <a:lnTo>
                  <a:pt x="0" y="4239166"/>
                </a:lnTo>
                <a:lnTo>
                  <a:pt x="0" y="2965186"/>
                </a:lnTo>
                <a:close/>
              </a:path>
            </a:pathLst>
          </a:cu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76A370E-C7CA-4ED6-BBEE-CE73A7944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0943" y="2618834"/>
            <a:ext cx="52838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9C45DED-5AFE-434B-A28C-F5DF05539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78396" y="0"/>
            <a:ext cx="400664" cy="26188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7D1F5D-2F50-4E39-81AF-180B9ED09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237" y="4467602"/>
            <a:ext cx="3308364" cy="205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8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15053-346D-4FCE-A83D-F97416E53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Литературные памятники Свирска</a:t>
            </a:r>
          </a:p>
        </p:txBody>
      </p:sp>
      <p:pic>
        <p:nvPicPr>
          <p:cNvPr id="4" name="Объект 3" descr="Изображение выглядит как трава, внешний, небо&#10;&#10;Автоматически созданное описание">
            <a:extLst>
              <a:ext uri="{FF2B5EF4-FFF2-40B4-BE49-F238E27FC236}">
                <a16:creationId xmlns:a16="http://schemas.microsoft.com/office/drawing/2014/main" id="{CBE2127E-E328-4BA3-B3B0-252CDE657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931" y="934222"/>
            <a:ext cx="7020107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5C13A-64DE-4996-A3A8-7E10E4A6E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65" y="609600"/>
            <a:ext cx="2930518" cy="48488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Литературные памятники Саянска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5517719-ADB5-4DE8-AB36-46AAEF6D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1" y="2160589"/>
            <a:ext cx="2930517" cy="3880773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A13F31-E96D-488B-B2C9-73BD8AEC01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505" b="-4"/>
          <a:stretch/>
        </p:blipFill>
        <p:spPr>
          <a:xfrm>
            <a:off x="4553582" y="609600"/>
            <a:ext cx="4022671" cy="2601747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40605F1C-1F4E-4507-977C-5EC755D24C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6" r="14523" b="-3"/>
          <a:stretch/>
        </p:blipFill>
        <p:spPr>
          <a:xfrm>
            <a:off x="4660271" y="3439020"/>
            <a:ext cx="3809296" cy="26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0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FE97A-40E0-422D-821A-005D29C9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8" y="4473225"/>
            <a:ext cx="8288035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Литературные памятники Иркутска</a:t>
            </a:r>
          </a:p>
        </p:txBody>
      </p:sp>
      <p:pic>
        <p:nvPicPr>
          <p:cNvPr id="5" name="Рисунок 4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81B9558A-87A5-4115-97AB-2591DAA10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425" y="609600"/>
            <a:ext cx="3755006" cy="3642357"/>
          </a:xfrm>
          <a:prstGeom prst="rect">
            <a:avLst/>
          </a:prstGeom>
        </p:spPr>
      </p:pic>
      <p:pic>
        <p:nvPicPr>
          <p:cNvPr id="4" name="Объект 3" descr="Изображение выглядит как небо, внешний, человек, люди&#10;&#10;Автоматически созданное описание">
            <a:extLst>
              <a:ext uri="{FF2B5EF4-FFF2-40B4-BE49-F238E27FC236}">
                <a16:creationId xmlns:a16="http://schemas.microsoft.com/office/drawing/2014/main" id="{BCC7AAF9-ED83-4F1C-86A8-967E7C5E1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7461" y="888244"/>
            <a:ext cx="3176540" cy="308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4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CAEE1-A890-49A7-A885-7F97DAF2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Практическая часть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51D777-4F27-491A-B840-4534CA385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142" y="1046828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ABC0161-ABBD-4FF9-93DA-18938CA4B3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099934"/>
              </p:ext>
            </p:extLst>
          </p:nvPr>
        </p:nvGraphicFramePr>
        <p:xfrm>
          <a:off x="5380521" y="0"/>
          <a:ext cx="5207267" cy="335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E6227743-DC99-40EB-A139-4A524CC31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4296763"/>
              </p:ext>
            </p:extLst>
          </p:nvPr>
        </p:nvGraphicFramePr>
        <p:xfrm>
          <a:off x="222451" y="1760620"/>
          <a:ext cx="4243671" cy="319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0EE3BDAE-3376-4D6F-B48C-8E878E5A3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674416"/>
              </p:ext>
            </p:extLst>
          </p:nvPr>
        </p:nvGraphicFramePr>
        <p:xfrm>
          <a:off x="4791356" y="3429000"/>
          <a:ext cx="4976262" cy="335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696024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231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Интересно!!!!!!</vt:lpstr>
      <vt:lpstr>Презентация PowerPoint</vt:lpstr>
      <vt:lpstr> Литературные памятники Черемхово </vt:lpstr>
      <vt:lpstr>Литературные памятники Свирска</vt:lpstr>
      <vt:lpstr>Литературные памятники Саянска</vt:lpstr>
      <vt:lpstr>Литературные памятники Иркутска</vt:lpstr>
      <vt:lpstr>Практическая часть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Вся семья</dc:creator>
  <cp:lastModifiedBy>Вся семья</cp:lastModifiedBy>
  <cp:revision>17</cp:revision>
  <dcterms:created xsi:type="dcterms:W3CDTF">2021-04-12T23:20:40Z</dcterms:created>
  <dcterms:modified xsi:type="dcterms:W3CDTF">2021-04-13T00:18:25Z</dcterms:modified>
</cp:coreProperties>
</file>