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3" r:id="rId2"/>
    <p:sldId id="257" r:id="rId3"/>
    <p:sldId id="270" r:id="rId4"/>
    <p:sldId id="290" r:id="rId5"/>
    <p:sldId id="281" r:id="rId6"/>
    <p:sldId id="275" r:id="rId7"/>
    <p:sldId id="289" r:id="rId8"/>
    <p:sldId id="279" r:id="rId9"/>
    <p:sldId id="280" r:id="rId10"/>
    <p:sldId id="271" r:id="rId11"/>
    <p:sldId id="282" r:id="rId12"/>
    <p:sldId id="283" r:id="rId13"/>
    <p:sldId id="286" r:id="rId14"/>
    <p:sldId id="284" r:id="rId15"/>
    <p:sldId id="285" r:id="rId16"/>
    <p:sldId id="287" r:id="rId17"/>
    <p:sldId id="28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218F9-9C37-4BFE-BE2E-A3B10FCF43E2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A3A6B-6874-452C-B9AE-F945F28E9A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74958-0E02-4FB4-B99A-7FE81CBB49E2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D71-08BD-4B5E-8350-A1910721A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7164D-4DEA-422F-8372-ADB248CE9176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81089-1841-4D24-9DA1-D54B99FCED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AF270-FD69-489D-B29B-A4C3D0C50359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F9DE0-D951-4D1E-B0C0-691C62AF2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FA9DB-C61F-44DA-8004-05560EE0FD26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641B6-CBD9-48E2-9868-D110788D5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C394B-EEE9-4B28-99B8-A164A94E5BFD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FB93B-2306-4E38-87FE-64F16055ED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DDD87-922D-4389-8DAD-6F726EF2ED36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E1105-1AB8-48AF-8AD0-6FC110CFE2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ED1E9-051A-4F09-8E98-67D6DE74A23E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A50BC-0551-49EB-B519-E1B5036F8D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FE1A9-3C92-4B56-8404-E8216C4CF0E1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22C44-9B7E-4CC9-AE60-009AC191C4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D1C7A-AA15-4B9C-8229-F54A3DD14863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887D1-3AF5-4900-B34F-F656263799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0228-4806-4BEC-9243-29AAEA6FE5D8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7553B-6B14-4086-8B16-8BB78B0460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A2586D-72D7-4DAF-8F30-F7DB60E97876}" type="datetimeFigureOut">
              <a:rPr lang="ru-RU"/>
              <a:pPr>
                <a:defRPr/>
              </a:pPr>
              <a:t>16.10.2024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B6A3F2-91FA-455E-A65B-D96CDED070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layalamcomputer.files.wordpress.com/2010/05/mpj041008400001.jpg?w=544&amp;h=57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136C34-161E-49C4-B685-AAFE15CEBCD3}"/>
              </a:ext>
            </a:extLst>
          </p:cNvPr>
          <p:cNvSpPr txBox="1"/>
          <p:nvPr/>
        </p:nvSpPr>
        <p:spPr>
          <a:xfrm>
            <a:off x="2663788" y="1002705"/>
            <a:ext cx="43924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  <a:r>
              <a:rPr lang="en-US" sz="66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3CAB4B9-E3A6-4B30-928A-1B547834308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88"/>
          <a:stretch/>
        </p:blipFill>
        <p:spPr>
          <a:xfrm>
            <a:off x="1475656" y="3231203"/>
            <a:ext cx="2520280" cy="239323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D696738-7E19-46E8-BA62-07D72981BB21}"/>
              </a:ext>
            </a:extLst>
          </p:cNvPr>
          <p:cNvSpPr txBox="1"/>
          <p:nvPr/>
        </p:nvSpPr>
        <p:spPr>
          <a:xfrm>
            <a:off x="1691680" y="620688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Что означает слово с английского языка  на русский?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C6C00F-A625-45C5-9998-323848CFE1A8}"/>
              </a:ext>
            </a:extLst>
          </p:cNvPr>
          <p:cNvSpPr txBox="1"/>
          <p:nvPr/>
        </p:nvSpPr>
        <p:spPr>
          <a:xfrm>
            <a:off x="6588224" y="3231203"/>
            <a:ext cx="255577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 </a:t>
            </a:r>
            <a:r>
              <a:rPr lang="ru-RU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r>
              <a:rPr lang="en-US" sz="2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</a:t>
            </a:r>
            <a:endParaRPr lang="ru-RU" sz="18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Равно 7">
            <a:extLst>
              <a:ext uri="{FF2B5EF4-FFF2-40B4-BE49-F238E27FC236}">
                <a16:creationId xmlns:a16="http://schemas.microsoft.com/office/drawing/2014/main" id="{97D1CE41-6487-4790-99BC-44819F0777DD}"/>
              </a:ext>
            </a:extLst>
          </p:cNvPr>
          <p:cNvSpPr/>
          <p:nvPr/>
        </p:nvSpPr>
        <p:spPr>
          <a:xfrm>
            <a:off x="4355976" y="3717032"/>
            <a:ext cx="1440160" cy="93610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6063406C-C998-4161-8187-47D24F14981E}"/>
              </a:ext>
            </a:extLst>
          </p:cNvPr>
          <p:cNvCxnSpPr/>
          <p:nvPr/>
        </p:nvCxnSpPr>
        <p:spPr>
          <a:xfrm flipV="1">
            <a:off x="5796136" y="3573016"/>
            <a:ext cx="79208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BF639F03-12FC-4575-8DEE-F666B4506693}"/>
              </a:ext>
            </a:extLst>
          </p:cNvPr>
          <p:cNvCxnSpPr/>
          <p:nvPr/>
        </p:nvCxnSpPr>
        <p:spPr>
          <a:xfrm>
            <a:off x="5796136" y="4365104"/>
            <a:ext cx="792088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BD86966-8B63-4C0A-A0C3-4560A50F0F5E}"/>
              </a:ext>
            </a:extLst>
          </p:cNvPr>
          <p:cNvSpPr txBox="1"/>
          <p:nvPr/>
        </p:nvSpPr>
        <p:spPr>
          <a:xfrm>
            <a:off x="6603694" y="4308631"/>
            <a:ext cx="21293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ru-RU" sz="2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презентация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B72288-D0BE-4A5C-95D7-C3496900762F}"/>
              </a:ext>
            </a:extLst>
          </p:cNvPr>
          <p:cNvSpPr txBox="1"/>
          <p:nvPr/>
        </p:nvSpPr>
        <p:spPr>
          <a:xfrm>
            <a:off x="2119664" y="416483"/>
            <a:ext cx="48965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презентации для получения приза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AE569605-BB69-4824-AFA3-0960C06AC511}"/>
              </a:ext>
            </a:extLst>
          </p:cNvPr>
          <p:cNvCxnSpPr>
            <a:cxnSpLocks/>
          </p:cNvCxnSpPr>
          <p:nvPr/>
        </p:nvCxnSpPr>
        <p:spPr>
          <a:xfrm flipH="1">
            <a:off x="2162345" y="1416874"/>
            <a:ext cx="282806" cy="52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A3AD47AC-2099-46BE-8A31-F9C42547F249}"/>
              </a:ext>
            </a:extLst>
          </p:cNvPr>
          <p:cNvCxnSpPr>
            <a:cxnSpLocks/>
          </p:cNvCxnSpPr>
          <p:nvPr/>
        </p:nvCxnSpPr>
        <p:spPr>
          <a:xfrm>
            <a:off x="6038176" y="1450113"/>
            <a:ext cx="509282" cy="52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7CFAEBC-BCBF-46E6-8C41-91C630F1C061}"/>
              </a:ext>
            </a:extLst>
          </p:cNvPr>
          <p:cNvSpPr txBox="1"/>
          <p:nvPr/>
        </p:nvSpPr>
        <p:spPr>
          <a:xfrm>
            <a:off x="1003540" y="184258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(отличная)</a:t>
            </a:r>
            <a:r>
              <a:rPr lang="ru-RU" sz="16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 </a:t>
            </a:r>
            <a:r>
              <a:rPr 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(лучшая)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9407C9-466E-474D-97AF-AB5A68D70537}"/>
              </a:ext>
            </a:extLst>
          </p:cNvPr>
          <p:cNvSpPr txBox="1"/>
          <p:nvPr/>
        </p:nvSpPr>
        <p:spPr>
          <a:xfrm>
            <a:off x="1403648" y="2565978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должна включать в себя следующие разделы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1CC726-F52A-4BFE-9A35-BABEC35F63A4}"/>
              </a:ext>
            </a:extLst>
          </p:cNvPr>
          <p:cNvSpPr txBox="1"/>
          <p:nvPr/>
        </p:nvSpPr>
        <p:spPr>
          <a:xfrm>
            <a:off x="539552" y="3429000"/>
            <a:ext cx="3528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Титульный лист ( 1 слайд)</a:t>
            </a:r>
          </a:p>
          <a:p>
            <a:endParaRPr lang="ru-RU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презентации</a:t>
            </a:r>
          </a:p>
          <a:p>
            <a:endParaRPr lang="ru-RU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</a:t>
            </a:r>
          </a:p>
          <a:p>
            <a:endParaRPr lang="ru-RU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pPr marL="285750" indent="-285750">
              <a:buFontTx/>
              <a:buChar char="-"/>
            </a:pPr>
            <a:r>
              <a:rPr lang="ru-RU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( 1 мин)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D150A9-2333-4664-B081-D333BD1200CA}"/>
              </a:ext>
            </a:extLst>
          </p:cNvPr>
          <p:cNvSpPr txBox="1"/>
          <p:nvPr/>
        </p:nvSpPr>
        <p:spPr>
          <a:xfrm>
            <a:off x="4697928" y="3429000"/>
            <a:ext cx="469860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Титульный лист ( 1 слайд)</a:t>
            </a:r>
          </a:p>
          <a:p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презентации</a:t>
            </a:r>
          </a:p>
          <a:p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</a:t>
            </a:r>
          </a:p>
          <a:p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Анимация слайдов</a:t>
            </a:r>
          </a:p>
          <a:p>
            <a:pPr marL="285750" indent="-285750">
              <a:buFontTx/>
              <a:buChar char="-"/>
            </a:pP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(1 мин)</a:t>
            </a: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F7F6D595-C988-45BE-A4B2-1A206C8B61E2}"/>
              </a:ext>
            </a:extLst>
          </p:cNvPr>
          <p:cNvCxnSpPr>
            <a:cxnSpLocks/>
          </p:cNvCxnSpPr>
          <p:nvPr/>
        </p:nvCxnSpPr>
        <p:spPr>
          <a:xfrm flipH="1">
            <a:off x="1975648" y="2966088"/>
            <a:ext cx="25754" cy="523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C0165AE1-684D-47A9-8765-0B179F5AE201}"/>
              </a:ext>
            </a:extLst>
          </p:cNvPr>
          <p:cNvCxnSpPr>
            <a:cxnSpLocks/>
          </p:cNvCxnSpPr>
          <p:nvPr/>
        </p:nvCxnSpPr>
        <p:spPr>
          <a:xfrm>
            <a:off x="6292817" y="2966088"/>
            <a:ext cx="0" cy="533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7B17B-825B-4DC8-8FE8-49612237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Задание №1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1B07F5-0391-4B98-BF08-A36110FFC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титульного листа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Размер шрифта должен быть достаточно большим.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 должен быть простым, а текст - коротким.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подобрать цветовую гамму. 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отображения информации использовать графику</a:t>
            </a:r>
          </a:p>
          <a:p>
            <a:pPr>
              <a:buFont typeface="Arial" pitchFamily="34" charset="0"/>
              <a:buChar char="•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тему, автора.</a:t>
            </a:r>
          </a:p>
          <a:p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421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7B17B-825B-4DC8-8FE8-49612237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Задание №2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1B07F5-0391-4B98-BF08-A36110FFC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№2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План, краткое содержание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шрифта должен быть достаточно большим.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 должен быть простым, а текст - коротким.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подобрать цветовую гамму. </a:t>
            </a:r>
          </a:p>
          <a:p>
            <a:pPr mar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слайде должно быть название или подзаголовок</a:t>
            </a:r>
          </a:p>
          <a:p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935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7D5E914-E273-48A2-B96A-671548FE6E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471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7B17B-825B-4DC8-8FE8-49612237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Задание №3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1B07F5-0391-4B98-BF08-A36110FFC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№3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шрифта должен быть достаточно большим.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 должен быть простым, а текст - коротким.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подобрать цветовую гамму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отображения информации использовать графику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слайде должно быть название или подзаголовок</a:t>
            </a:r>
          </a:p>
          <a:p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519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C7B17B-825B-4DC8-8FE8-49612237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Задание №4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1B07F5-0391-4B98-BF08-A36110FFC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№4 - 5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Интересные факты. Заключение.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шрифта должен быть достаточно большим.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 должен быть простым, а текст - коротким.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подобрать цветовую гамму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отображения информации использовать графику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каждом слайде должно быть название или подзаголовок</a:t>
            </a:r>
          </a:p>
          <a:p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Крест 3">
            <a:extLst>
              <a:ext uri="{FF2B5EF4-FFF2-40B4-BE49-F238E27FC236}">
                <a16:creationId xmlns:a16="http://schemas.microsoft.com/office/drawing/2014/main" id="{EBC8A000-6F3C-4B32-B50D-35448B3E4377}"/>
              </a:ext>
            </a:extLst>
          </p:cNvPr>
          <p:cNvSpPr/>
          <p:nvPr/>
        </p:nvSpPr>
        <p:spPr>
          <a:xfrm>
            <a:off x="1259632" y="5085184"/>
            <a:ext cx="1152128" cy="1223541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C8900B-DDF2-4B6C-9DF6-F5FA6593DD9A}"/>
              </a:ext>
            </a:extLst>
          </p:cNvPr>
          <p:cNvSpPr txBox="1"/>
          <p:nvPr/>
        </p:nvSpPr>
        <p:spPr>
          <a:xfrm>
            <a:off x="3059832" y="5157192"/>
            <a:ext cx="44644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Анимация</a:t>
            </a:r>
          </a:p>
        </p:txBody>
      </p:sp>
    </p:spTree>
    <p:extLst>
      <p:ext uri="{BB962C8B-B14F-4D97-AF65-F5344CB8AC3E}">
        <p14:creationId xmlns:p14="http://schemas.microsoft.com/office/powerpoint/2010/main" val="4098230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4A851E-0296-493A-9E4A-CF9DEDE11115}"/>
              </a:ext>
            </a:extLst>
          </p:cNvPr>
          <p:cNvSpPr txBox="1"/>
          <p:nvPr/>
        </p:nvSpPr>
        <p:spPr>
          <a:xfrm>
            <a:off x="1619672" y="62068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Таблица результатов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8AC0AAA-C855-426C-9EF8-EBA24BD2F3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526296"/>
              </p:ext>
            </p:extLst>
          </p:nvPr>
        </p:nvGraphicFramePr>
        <p:xfrm>
          <a:off x="971600" y="990020"/>
          <a:ext cx="7488833" cy="5391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6527">
                  <a:extLst>
                    <a:ext uri="{9D8B030D-6E8A-4147-A177-3AD203B41FA5}">
                      <a16:colId xmlns:a16="http://schemas.microsoft.com/office/drawing/2014/main" val="1527392965"/>
                    </a:ext>
                  </a:extLst>
                </a:gridCol>
                <a:gridCol w="1186496">
                  <a:extLst>
                    <a:ext uri="{9D8B030D-6E8A-4147-A177-3AD203B41FA5}">
                      <a16:colId xmlns:a16="http://schemas.microsoft.com/office/drawing/2014/main" val="2356059968"/>
                    </a:ext>
                  </a:extLst>
                </a:gridCol>
                <a:gridCol w="1186496">
                  <a:extLst>
                    <a:ext uri="{9D8B030D-6E8A-4147-A177-3AD203B41FA5}">
                      <a16:colId xmlns:a16="http://schemas.microsoft.com/office/drawing/2014/main" val="1696989113"/>
                    </a:ext>
                  </a:extLst>
                </a:gridCol>
                <a:gridCol w="1059843">
                  <a:extLst>
                    <a:ext uri="{9D8B030D-6E8A-4147-A177-3AD203B41FA5}">
                      <a16:colId xmlns:a16="http://schemas.microsoft.com/office/drawing/2014/main" val="2884373842"/>
                    </a:ext>
                  </a:extLst>
                </a:gridCol>
                <a:gridCol w="1099471">
                  <a:extLst>
                    <a:ext uri="{9D8B030D-6E8A-4147-A177-3AD203B41FA5}">
                      <a16:colId xmlns:a16="http://schemas.microsoft.com/office/drawing/2014/main" val="673988819"/>
                    </a:ext>
                  </a:extLst>
                </a:gridCol>
              </a:tblGrid>
              <a:tr h="1493704">
                <a:tc>
                  <a:txBody>
                    <a:bodyPr/>
                    <a:lstStyle/>
                    <a:p>
                      <a:pPr algn="ctr">
                        <a:tabLst>
                          <a:tab pos="1151890" algn="l"/>
                        </a:tabLst>
                      </a:pPr>
                      <a:r>
                        <a:rPr lang="ru-RU" sz="1400" kern="150" dirty="0">
                          <a:effectLst/>
                        </a:rPr>
                        <a:t>             </a:t>
                      </a:r>
                      <a:endParaRPr lang="ru-RU" sz="1200" kern="150" dirty="0">
                        <a:effectLst/>
                      </a:endParaRPr>
                    </a:p>
                    <a:p>
                      <a:pPr algn="ctr">
                        <a:tabLst>
                          <a:tab pos="1151890" algn="l"/>
                        </a:tabLst>
                      </a:pPr>
                      <a:r>
                        <a:rPr lang="ru-RU" sz="1400" kern="150" dirty="0">
                          <a:effectLst/>
                        </a:rPr>
                        <a:t>Вид деятельности</a:t>
                      </a:r>
                      <a:endParaRPr lang="ru-RU" sz="12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Выполнил без затруднений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Были затруднения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Выполнить не получилось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Мой результат в баллах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798568904"/>
                  </a:ext>
                </a:extLst>
              </a:tr>
              <a:tr h="1148530"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Проверка знаний, на этапе актуализации знаний.</a:t>
                      </a:r>
                      <a:endParaRPr lang="ru-RU" sz="1200" kern="150">
                        <a:effectLst/>
                      </a:endParaRPr>
                    </a:p>
                    <a:p>
                      <a:pPr algn="ctr"/>
                      <a:r>
                        <a:rPr lang="ru-RU" sz="1400" kern="150">
                          <a:effectLst/>
                        </a:rPr>
                        <a:t> 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 dirty="0">
                          <a:effectLst/>
                        </a:rPr>
                        <a:t> </a:t>
                      </a:r>
                      <a:endParaRPr lang="ru-RU" sz="1200" kern="150" dirty="0">
                        <a:effectLst/>
                      </a:endParaRPr>
                    </a:p>
                    <a:p>
                      <a:pPr algn="ctr"/>
                      <a:r>
                        <a:rPr lang="ru-RU" sz="1400" kern="150" dirty="0">
                          <a:effectLst/>
                        </a:rPr>
                        <a:t>5</a:t>
                      </a:r>
                      <a:endParaRPr lang="ru-RU" sz="12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</a:endParaRPr>
                    </a:p>
                    <a:p>
                      <a:pPr algn="ctr"/>
                      <a:r>
                        <a:rPr lang="ru-RU" sz="1400" kern="150">
                          <a:effectLst/>
                        </a:rPr>
                        <a:t>4 — 1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</a:endParaRPr>
                    </a:p>
                    <a:p>
                      <a:pPr algn="ctr"/>
                      <a:r>
                        <a:rPr lang="ru-RU" sz="1400" kern="150">
                          <a:effectLst/>
                        </a:rPr>
                        <a:t>0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607989792"/>
                  </a:ext>
                </a:extLst>
              </a:tr>
              <a:tr h="458179"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  Задание 1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2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1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0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3747681276"/>
                  </a:ext>
                </a:extLst>
              </a:tr>
              <a:tr h="458179"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Задание 2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3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2 — 1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0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515918750"/>
                  </a:ext>
                </a:extLst>
              </a:tr>
              <a:tr h="458179"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Задание 3 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3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2 — 1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0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603300147"/>
                  </a:ext>
                </a:extLst>
              </a:tr>
              <a:tr h="458179"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Дополнительно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5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4 — 1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0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3950040252"/>
                  </a:ext>
                </a:extLst>
              </a:tr>
              <a:tr h="458179"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Сделал вывод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10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9 — 1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0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976406744"/>
                  </a:ext>
                </a:extLst>
              </a:tr>
              <a:tr h="458179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kern="150">
                          <a:effectLst/>
                        </a:rPr>
                        <a:t>Итого баллов: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50" dirty="0">
                          <a:effectLst/>
                        </a:rPr>
                        <a:t> </a:t>
                      </a:r>
                      <a:endParaRPr lang="ru-RU" sz="12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2603549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459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7CFA938-9566-43FD-8449-AD66E6746D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675661"/>
              </p:ext>
            </p:extLst>
          </p:nvPr>
        </p:nvGraphicFramePr>
        <p:xfrm>
          <a:off x="457200" y="1412776"/>
          <a:ext cx="7787208" cy="44644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9401">
                  <a:extLst>
                    <a:ext uri="{9D8B030D-6E8A-4147-A177-3AD203B41FA5}">
                      <a16:colId xmlns:a16="http://schemas.microsoft.com/office/drawing/2014/main" val="3251526814"/>
                    </a:ext>
                  </a:extLst>
                </a:gridCol>
                <a:gridCol w="4621532">
                  <a:extLst>
                    <a:ext uri="{9D8B030D-6E8A-4147-A177-3AD203B41FA5}">
                      <a16:colId xmlns:a16="http://schemas.microsoft.com/office/drawing/2014/main" val="347112285"/>
                    </a:ext>
                  </a:extLst>
                </a:gridCol>
                <a:gridCol w="2596275">
                  <a:extLst>
                    <a:ext uri="{9D8B030D-6E8A-4147-A177-3AD203B41FA5}">
                      <a16:colId xmlns:a16="http://schemas.microsoft.com/office/drawing/2014/main" val="3568772004"/>
                    </a:ext>
                  </a:extLst>
                </a:gridCol>
              </a:tblGrid>
              <a:tr h="558062">
                <a:tc>
                  <a:txBody>
                    <a:bodyPr/>
                    <a:lstStyle/>
                    <a:p>
                      <a:pPr algn="just"/>
                      <a:r>
                        <a:rPr lang="ru-RU" sz="1200" kern="150">
                          <a:effectLst/>
                        </a:rPr>
                        <a:t>№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50">
                          <a:effectLst/>
                        </a:rPr>
                        <a:t>Критерии оценивания 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50">
                          <a:effectLst/>
                        </a:rPr>
                        <a:t>Баллы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2401077"/>
                  </a:ext>
                </a:extLst>
              </a:tr>
              <a:tr h="651072">
                <a:tc>
                  <a:txBody>
                    <a:bodyPr/>
                    <a:lstStyle/>
                    <a:p>
                      <a:pPr algn="just"/>
                      <a:r>
                        <a:rPr lang="ru-RU" sz="1400" kern="150">
                          <a:effectLst/>
                        </a:rPr>
                        <a:t>1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50">
                          <a:effectLst/>
                        </a:rPr>
                        <a:t>Соблюдение регламента (до 5 баллов)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5471866"/>
                  </a:ext>
                </a:extLst>
              </a:tr>
              <a:tr h="651072">
                <a:tc>
                  <a:txBody>
                    <a:bodyPr/>
                    <a:lstStyle/>
                    <a:p>
                      <a:pPr algn="just"/>
                      <a:r>
                        <a:rPr lang="ru-RU" sz="1400" kern="150">
                          <a:effectLst/>
                        </a:rPr>
                        <a:t>2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50">
                          <a:effectLst/>
                        </a:rPr>
                        <a:t>Четкость изложения материала (до 5 баллов)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3093809"/>
                  </a:ext>
                </a:extLst>
              </a:tr>
              <a:tr h="651072">
                <a:tc>
                  <a:txBody>
                    <a:bodyPr/>
                    <a:lstStyle/>
                    <a:p>
                      <a:pPr algn="just"/>
                      <a:r>
                        <a:rPr lang="ru-RU" sz="1400" kern="150">
                          <a:effectLst/>
                        </a:rPr>
                        <a:t>3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50">
                          <a:effectLst/>
                        </a:rPr>
                        <a:t>Креативность (до 5 баллов)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4774081"/>
                  </a:ext>
                </a:extLst>
              </a:tr>
              <a:tr h="651072">
                <a:tc>
                  <a:txBody>
                    <a:bodyPr/>
                    <a:lstStyle/>
                    <a:p>
                      <a:pPr algn="just"/>
                      <a:r>
                        <a:rPr lang="ru-RU" sz="1400" kern="150">
                          <a:effectLst/>
                        </a:rPr>
                        <a:t>4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50">
                          <a:effectLst/>
                        </a:rPr>
                        <a:t>Вопросы другим командам (до 5 баллов)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120223"/>
                  </a:ext>
                </a:extLst>
              </a:tr>
              <a:tr h="651072">
                <a:tc>
                  <a:txBody>
                    <a:bodyPr/>
                    <a:lstStyle/>
                    <a:p>
                      <a:pPr algn="just"/>
                      <a:r>
                        <a:rPr lang="ru-RU" sz="1400" kern="150">
                          <a:effectLst/>
                        </a:rPr>
                        <a:t>5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50">
                          <a:effectLst/>
                        </a:rPr>
                        <a:t>Ответы на вопросы команд (до 5 баллов)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50">
                          <a:effectLst/>
                        </a:rPr>
                        <a:t> 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6751047"/>
                  </a:ext>
                </a:extLst>
              </a:tr>
              <a:tr h="651072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kern="150">
                          <a:effectLst/>
                        </a:rPr>
                        <a:t> Итого своей команде:</a:t>
                      </a:r>
                      <a:endParaRPr lang="ru-RU" sz="1200" kern="15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50" dirty="0">
                          <a:effectLst/>
                        </a:rPr>
                        <a:t> </a:t>
                      </a:r>
                      <a:endParaRPr lang="ru-RU" sz="1200" kern="150" dirty="0">
                        <a:effectLst/>
                        <a:latin typeface="Liberation Serif" panose="02020603050405020304" pitchFamily="18" charset="0"/>
                        <a:ea typeface="NSimSun" panose="02010609030101010101" pitchFamily="49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320601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D3048E2-3CEB-4589-936F-9C33B3E882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5253"/>
            <a:ext cx="743440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NSimSun" panose="02010609030101010101" pitchFamily="49" charset="-122"/>
                <a:cs typeface="Times New Roman" panose="02020603050405020304" pitchFamily="18" charset="0"/>
              </a:rPr>
              <a:t>Оценочная ведомость работы на занятии </a:t>
            </a:r>
            <a:endParaRPr kumimoji="0" lang="ru-RU" altLang="zh-CN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164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Картинка 1 из 6400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331640" y="342896"/>
            <a:ext cx="237013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49006" y="2857496"/>
            <a:ext cx="8860053" cy="134049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«Создание презентации к уроку географии</a:t>
            </a:r>
            <a:endParaRPr lang="en-US" sz="36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750"/>
              </a:spcAft>
            </a:pPr>
            <a:r>
              <a:rPr lang="ru-RU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программе  </a:t>
            </a:r>
            <a:r>
              <a:rPr lang="ru-RU" sz="3600" b="1" i="1" spc="-7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Libre</a:t>
            </a:r>
            <a:r>
              <a:rPr lang="ru-RU" sz="3600" b="1" i="1" spc="-7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Office </a:t>
            </a:r>
            <a:r>
              <a:rPr lang="ru-RU" sz="3600" b="1" i="1" spc="-7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Impress</a:t>
            </a:r>
            <a:r>
              <a:rPr lang="ru-RU" sz="3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600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8F9506A-631E-425C-AD23-71B3E33376E8}"/>
              </a:ext>
            </a:extLst>
          </p:cNvPr>
          <p:cNvSpPr txBox="1"/>
          <p:nvPr/>
        </p:nvSpPr>
        <p:spPr>
          <a:xfrm>
            <a:off x="820412" y="33265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Цель занятия: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63AFBB-9498-46D5-80B7-D8384B8864F3}"/>
              </a:ext>
            </a:extLst>
          </p:cNvPr>
          <p:cNvSpPr txBox="1"/>
          <p:nvPr/>
        </p:nvSpPr>
        <p:spPr>
          <a:xfrm>
            <a:off x="460372" y="555937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- научиться основам создания презентации для занятий по  географии и другим предметам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8C488F-664B-453B-BEDB-21AA48B8D50D}"/>
              </a:ext>
            </a:extLst>
          </p:cNvPr>
          <p:cNvSpPr txBox="1"/>
          <p:nvPr/>
        </p:nvSpPr>
        <p:spPr>
          <a:xfrm>
            <a:off x="611560" y="1202268"/>
            <a:ext cx="8072068" cy="47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Обучающие:</a:t>
            </a:r>
            <a:endParaRPr lang="ru-RU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Выработать умения по применению знаний в измененной ситуации, закрепить навыки в использовании современных компьютерных технологий</a:t>
            </a: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Развивающие:</a:t>
            </a:r>
            <a:endParaRPr lang="ru-RU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творческого отношения к </a:t>
            </a: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профессиональной деятельности.</a:t>
            </a:r>
          </a:p>
          <a:p>
            <a:pPr marL="342900" lvl="0" indent="-342900">
              <a:lnSpc>
                <a:spcPct val="107000"/>
              </a:lnSpc>
              <a:spcAft>
                <a:spcPts val="75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азвитие навыков самостоятельной работы, логического мышления.</a:t>
            </a:r>
            <a:endParaRPr lang="ru-RU" sz="2000" b="1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Воспитательные:</a:t>
            </a:r>
            <a:endParaRPr lang="ru-RU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1)Воспитывать аккуратность, бережное отношение к оборудованию,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Умение работать в группе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6142" y="357166"/>
            <a:ext cx="586128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Соотношения</a:t>
            </a:r>
          </a:p>
        </p:txBody>
      </p:sp>
      <p:sp>
        <p:nvSpPr>
          <p:cNvPr id="5" name="Прямоугольник: один усеченный угол 4">
            <a:extLst>
              <a:ext uri="{FF2B5EF4-FFF2-40B4-BE49-F238E27FC236}">
                <a16:creationId xmlns:a16="http://schemas.microsoft.com/office/drawing/2014/main" id="{26CB2660-FD15-4C89-BEA4-6F4CF02736AC}"/>
              </a:ext>
            </a:extLst>
          </p:cNvPr>
          <p:cNvSpPr/>
          <p:nvPr/>
        </p:nvSpPr>
        <p:spPr>
          <a:xfrm>
            <a:off x="539552" y="1517464"/>
            <a:ext cx="3168352" cy="50405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Умная, послушная</a:t>
            </a:r>
          </a:p>
          <a:p>
            <a:pPr algn="ctr"/>
            <a:r>
              <a:rPr lang="ru-RU" dirty="0"/>
              <a:t>К сыру равнодушная..</a:t>
            </a:r>
          </a:p>
        </p:txBody>
      </p:sp>
      <p:sp>
        <p:nvSpPr>
          <p:cNvPr id="6" name="Прямоугольник: один усеченный угол 5">
            <a:extLst>
              <a:ext uri="{FF2B5EF4-FFF2-40B4-BE49-F238E27FC236}">
                <a16:creationId xmlns:a16="http://schemas.microsoft.com/office/drawing/2014/main" id="{65F9BF4A-0C64-482D-A025-71D60FD158FF}"/>
              </a:ext>
            </a:extLst>
          </p:cNvPr>
          <p:cNvSpPr/>
          <p:nvPr/>
        </p:nvSpPr>
        <p:spPr>
          <a:xfrm>
            <a:off x="395536" y="2389708"/>
            <a:ext cx="3456384" cy="92333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Устройство компьютера предназначенное для ввода текстовой информации</a:t>
            </a:r>
          </a:p>
        </p:txBody>
      </p:sp>
      <p:sp>
        <p:nvSpPr>
          <p:cNvPr id="7" name="Прямоугольник: один усеченный угол 6">
            <a:extLst>
              <a:ext uri="{FF2B5EF4-FFF2-40B4-BE49-F238E27FC236}">
                <a16:creationId xmlns:a16="http://schemas.microsoft.com/office/drawing/2014/main" id="{EF3E5295-616A-4679-BE7E-50F793A1BD70}"/>
              </a:ext>
            </a:extLst>
          </p:cNvPr>
          <p:cNvSpPr/>
          <p:nvPr/>
        </p:nvSpPr>
        <p:spPr>
          <a:xfrm>
            <a:off x="424600" y="3636300"/>
            <a:ext cx="3816424" cy="86409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Что  из перечисленного является визуальным средством отображении информации</a:t>
            </a:r>
          </a:p>
        </p:txBody>
      </p:sp>
      <p:sp>
        <p:nvSpPr>
          <p:cNvPr id="8" name="Прямоугольник: один усеченный угол 7">
            <a:extLst>
              <a:ext uri="{FF2B5EF4-FFF2-40B4-BE49-F238E27FC236}">
                <a16:creationId xmlns:a16="http://schemas.microsoft.com/office/drawing/2014/main" id="{4AE6CD89-0D7B-46D2-BDF4-83DB1A18DA9B}"/>
              </a:ext>
            </a:extLst>
          </p:cNvPr>
          <p:cNvSpPr/>
          <p:nvPr/>
        </p:nvSpPr>
        <p:spPr>
          <a:xfrm>
            <a:off x="620361" y="4941168"/>
            <a:ext cx="3951639" cy="99629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Устройство для вывода информации на бумаге( дополнительный бал за название «вида» принтера)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EE9812D-CA12-454D-88B1-76C009AF3D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695" y="3459194"/>
            <a:ext cx="1097620" cy="109762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1C72836-2A91-474F-94AF-D1B67CD8E6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916" y="4738516"/>
            <a:ext cx="996294" cy="99629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DCB9328-FFB4-4B84-A3BB-5AB86485EA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878" y="2389708"/>
            <a:ext cx="1997098" cy="91438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AE24485-DDBB-447E-8FFA-1C158DEA54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065" y="1240632"/>
            <a:ext cx="1432911" cy="112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83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6142" y="357166"/>
            <a:ext cx="586128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Соотношения</a:t>
            </a:r>
          </a:p>
        </p:txBody>
      </p:sp>
      <p:sp>
        <p:nvSpPr>
          <p:cNvPr id="5" name="Прямоугольник: один усеченный угол 4">
            <a:extLst>
              <a:ext uri="{FF2B5EF4-FFF2-40B4-BE49-F238E27FC236}">
                <a16:creationId xmlns:a16="http://schemas.microsoft.com/office/drawing/2014/main" id="{26CB2660-FD15-4C89-BEA4-6F4CF02736AC}"/>
              </a:ext>
            </a:extLst>
          </p:cNvPr>
          <p:cNvSpPr/>
          <p:nvPr/>
        </p:nvSpPr>
        <p:spPr>
          <a:xfrm>
            <a:off x="539552" y="1517464"/>
            <a:ext cx="3168352" cy="50405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Умная, послушная</a:t>
            </a:r>
          </a:p>
          <a:p>
            <a:pPr algn="ctr"/>
            <a:r>
              <a:rPr lang="ru-RU" dirty="0"/>
              <a:t>К сыру равнодушная..</a:t>
            </a:r>
          </a:p>
        </p:txBody>
      </p:sp>
      <p:sp>
        <p:nvSpPr>
          <p:cNvPr id="6" name="Прямоугольник: один усеченный угол 5">
            <a:extLst>
              <a:ext uri="{FF2B5EF4-FFF2-40B4-BE49-F238E27FC236}">
                <a16:creationId xmlns:a16="http://schemas.microsoft.com/office/drawing/2014/main" id="{65F9BF4A-0C64-482D-A025-71D60FD158FF}"/>
              </a:ext>
            </a:extLst>
          </p:cNvPr>
          <p:cNvSpPr/>
          <p:nvPr/>
        </p:nvSpPr>
        <p:spPr>
          <a:xfrm>
            <a:off x="395536" y="2389708"/>
            <a:ext cx="3456384" cy="92333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Устройство компьютера предназначенное для ввода текстовой информации</a:t>
            </a:r>
          </a:p>
        </p:txBody>
      </p:sp>
      <p:sp>
        <p:nvSpPr>
          <p:cNvPr id="7" name="Прямоугольник: один усеченный угол 6">
            <a:extLst>
              <a:ext uri="{FF2B5EF4-FFF2-40B4-BE49-F238E27FC236}">
                <a16:creationId xmlns:a16="http://schemas.microsoft.com/office/drawing/2014/main" id="{EF3E5295-616A-4679-BE7E-50F793A1BD70}"/>
              </a:ext>
            </a:extLst>
          </p:cNvPr>
          <p:cNvSpPr/>
          <p:nvPr/>
        </p:nvSpPr>
        <p:spPr>
          <a:xfrm>
            <a:off x="424600" y="3636300"/>
            <a:ext cx="3816424" cy="86409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Что  из перечисленного является визуальным средством отображении информации</a:t>
            </a:r>
          </a:p>
        </p:txBody>
      </p:sp>
      <p:sp>
        <p:nvSpPr>
          <p:cNvPr id="8" name="Прямоугольник: один усеченный угол 7">
            <a:extLst>
              <a:ext uri="{FF2B5EF4-FFF2-40B4-BE49-F238E27FC236}">
                <a16:creationId xmlns:a16="http://schemas.microsoft.com/office/drawing/2014/main" id="{4AE6CD89-0D7B-46D2-BDF4-83DB1A18DA9B}"/>
              </a:ext>
            </a:extLst>
          </p:cNvPr>
          <p:cNvSpPr/>
          <p:nvPr/>
        </p:nvSpPr>
        <p:spPr>
          <a:xfrm>
            <a:off x="620361" y="4941168"/>
            <a:ext cx="3951639" cy="99629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Устройство для вывода информации на бумаге( дополнительный бал за название «вида» принтера)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EE9812D-CA12-454D-88B1-76C009AF3D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1695" y="3459194"/>
            <a:ext cx="1097620" cy="109762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1C72836-2A91-474F-94AF-D1B67CD8E6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916" y="4738516"/>
            <a:ext cx="996294" cy="996294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DCB9328-FFB4-4B84-A3BB-5AB86485EA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878" y="2389708"/>
            <a:ext cx="1997098" cy="91438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AE24485-DDBB-447E-8FFA-1C158DEA54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065" y="1240632"/>
            <a:ext cx="1432911" cy="1126613"/>
          </a:xfrm>
          <a:prstGeom prst="rect">
            <a:avLst/>
          </a:prstGeom>
        </p:spPr>
      </p:pic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7C37ED3D-7075-441A-8F2B-D0E3256E68D1}"/>
              </a:ext>
            </a:extLst>
          </p:cNvPr>
          <p:cNvCxnSpPr/>
          <p:nvPr/>
        </p:nvCxnSpPr>
        <p:spPr>
          <a:xfrm>
            <a:off x="3968265" y="1844824"/>
            <a:ext cx="2691967" cy="2304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42022804-2096-4E3C-B169-4809441A5EAF}"/>
              </a:ext>
            </a:extLst>
          </p:cNvPr>
          <p:cNvCxnSpPr/>
          <p:nvPr/>
        </p:nvCxnSpPr>
        <p:spPr>
          <a:xfrm>
            <a:off x="4436784" y="2846901"/>
            <a:ext cx="14313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7530081B-26E5-4EA4-B925-CD02F4C7E7AD}"/>
              </a:ext>
            </a:extLst>
          </p:cNvPr>
          <p:cNvCxnSpPr/>
          <p:nvPr/>
        </p:nvCxnSpPr>
        <p:spPr>
          <a:xfrm flipV="1">
            <a:off x="4572000" y="2021520"/>
            <a:ext cx="2361065" cy="2343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7F2726B6-46B0-4CDC-BE72-170BB2F7D852}"/>
              </a:ext>
            </a:extLst>
          </p:cNvPr>
          <p:cNvCxnSpPr>
            <a:endCxn id="12" idx="1"/>
          </p:cNvCxnSpPr>
          <p:nvPr/>
        </p:nvCxnSpPr>
        <p:spPr>
          <a:xfrm>
            <a:off x="4716016" y="5085184"/>
            <a:ext cx="2434900" cy="151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95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BAE149-F9AB-464E-ACDD-5F379C33A7E8}"/>
              </a:ext>
            </a:extLst>
          </p:cNvPr>
          <p:cNvSpPr txBox="1"/>
          <p:nvPr/>
        </p:nvSpPr>
        <p:spPr>
          <a:xfrm>
            <a:off x="863588" y="404664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– ответ…..</a:t>
            </a:r>
          </a:p>
        </p:txBody>
      </p:sp>
      <p:sp>
        <p:nvSpPr>
          <p:cNvPr id="3" name="Облако 2">
            <a:extLst>
              <a:ext uri="{FF2B5EF4-FFF2-40B4-BE49-F238E27FC236}">
                <a16:creationId xmlns:a16="http://schemas.microsoft.com/office/drawing/2014/main" id="{72CA56B9-104F-41F9-8010-78299F8FEE98}"/>
              </a:ext>
            </a:extLst>
          </p:cNvPr>
          <p:cNvSpPr/>
          <p:nvPr/>
        </p:nvSpPr>
        <p:spPr>
          <a:xfrm>
            <a:off x="467544" y="2230653"/>
            <a:ext cx="2088232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spc="-75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программа </a:t>
            </a:r>
            <a:r>
              <a:rPr lang="ru-RU" sz="1800" b="1" spc="-75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Libre</a:t>
            </a:r>
            <a:r>
              <a:rPr lang="ru-RU" sz="1800" b="1" spc="-75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spc="-75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Office </a:t>
            </a:r>
            <a:r>
              <a:rPr lang="ru-RU" sz="1800" b="1" spc="-75" dirty="0" err="1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Impress</a:t>
            </a:r>
            <a:r>
              <a:rPr lang="ru-RU" sz="18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»</a:t>
            </a:r>
            <a:endParaRPr lang="ru-RU" dirty="0"/>
          </a:p>
        </p:txBody>
      </p:sp>
      <p:sp>
        <p:nvSpPr>
          <p:cNvPr id="4" name="Сердце 3">
            <a:extLst>
              <a:ext uri="{FF2B5EF4-FFF2-40B4-BE49-F238E27FC236}">
                <a16:creationId xmlns:a16="http://schemas.microsoft.com/office/drawing/2014/main" id="{6609DD30-DD9A-41D7-8470-28CD1D99E344}"/>
              </a:ext>
            </a:extLst>
          </p:cNvPr>
          <p:cNvSpPr/>
          <p:nvPr/>
        </p:nvSpPr>
        <p:spPr>
          <a:xfrm>
            <a:off x="4730362" y="1976066"/>
            <a:ext cx="2088232" cy="1224136"/>
          </a:xfrm>
          <a:prstGeom prst="hear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 помощью шаблона оформления</a:t>
            </a:r>
          </a:p>
        </p:txBody>
      </p:sp>
      <p:sp>
        <p:nvSpPr>
          <p:cNvPr id="5" name="Взрыв: 8 точек 4">
            <a:extLst>
              <a:ext uri="{FF2B5EF4-FFF2-40B4-BE49-F238E27FC236}">
                <a16:creationId xmlns:a16="http://schemas.microsoft.com/office/drawing/2014/main" id="{8203263F-9A82-415A-B2B6-336629BAB38C}"/>
              </a:ext>
            </a:extLst>
          </p:cNvPr>
          <p:cNvSpPr/>
          <p:nvPr/>
        </p:nvSpPr>
        <p:spPr>
          <a:xfrm>
            <a:off x="691668" y="4625607"/>
            <a:ext cx="2296155" cy="1582088"/>
          </a:xfrm>
          <a:prstGeom prst="irregularSeal1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Текст, таблицу, фото, картинку</a:t>
            </a:r>
          </a:p>
        </p:txBody>
      </p:sp>
      <p:sp>
        <p:nvSpPr>
          <p:cNvPr id="6" name="Свиток: вертикальный 5">
            <a:extLst>
              <a:ext uri="{FF2B5EF4-FFF2-40B4-BE49-F238E27FC236}">
                <a16:creationId xmlns:a16="http://schemas.microsoft.com/office/drawing/2014/main" id="{30A11E01-E368-4AC9-AD83-B31D3499AAF3}"/>
              </a:ext>
            </a:extLst>
          </p:cNvPr>
          <p:cNvSpPr/>
          <p:nvPr/>
        </p:nvSpPr>
        <p:spPr>
          <a:xfrm>
            <a:off x="6769464" y="4439749"/>
            <a:ext cx="1952070" cy="1914599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Оформить внешний вид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A18181-46A8-4538-95B1-13865E672048}"/>
              </a:ext>
            </a:extLst>
          </p:cNvPr>
          <p:cNvSpPr txBox="1"/>
          <p:nvPr/>
        </p:nvSpPr>
        <p:spPr>
          <a:xfrm>
            <a:off x="467544" y="1052736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 помощью какой программы можно создать презентацию?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E1A379-3ED1-4DC5-9B5F-959AD84677A5}"/>
              </a:ext>
            </a:extLst>
          </p:cNvPr>
          <p:cNvSpPr txBox="1"/>
          <p:nvPr/>
        </p:nvSpPr>
        <p:spPr>
          <a:xfrm>
            <a:off x="4427984" y="105273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2.Как быстро оформить внешний вид слайда?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DE56E6-FC2D-4CD3-8F9F-A80135339B81}"/>
              </a:ext>
            </a:extLst>
          </p:cNvPr>
          <p:cNvSpPr txBox="1"/>
          <p:nvPr/>
        </p:nvSpPr>
        <p:spPr>
          <a:xfrm>
            <a:off x="323528" y="371703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Что можно расположить на слайде?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A35596-13D9-47CB-993B-217CAF134387}"/>
              </a:ext>
            </a:extLst>
          </p:cNvPr>
          <p:cNvSpPr txBox="1"/>
          <p:nvPr/>
        </p:nvSpPr>
        <p:spPr>
          <a:xfrm>
            <a:off x="4427984" y="371703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Каким образом можно сделать презентацию более привлекательной?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74AC6B6-BD7C-4141-996A-8C8AD8FB85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1" y="188640"/>
            <a:ext cx="8544949" cy="6408712"/>
          </a:xfrm>
        </p:spPr>
      </p:pic>
    </p:spTree>
    <p:extLst>
      <p:ext uri="{BB962C8B-B14F-4D97-AF65-F5344CB8AC3E}">
        <p14:creationId xmlns:p14="http://schemas.microsoft.com/office/powerpoint/2010/main" val="3247997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5"/>
          <p:cNvSpPr>
            <a:spLocks noChangeArrowheads="1"/>
          </p:cNvSpPr>
          <p:nvPr/>
        </p:nvSpPr>
        <p:spPr bwMode="auto">
          <a:xfrm>
            <a:off x="500034" y="500042"/>
            <a:ext cx="8429684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ТБ ПРИ РАБОТЕ ЗА КОМПЬЮТЕРОМ</a:t>
            </a:r>
          </a:p>
          <a:p>
            <a:pPr algn="ctr"/>
            <a:r>
              <a:rPr lang="ru-RU" sz="2800" b="1" i="1" dirty="0">
                <a:solidFill>
                  <a:srgbClr val="FF0000"/>
                </a:solidFill>
              </a:rPr>
              <a:t>Строго запрещается:</a:t>
            </a:r>
            <a:endParaRPr lang="ru-RU" sz="2800" dirty="0">
              <a:solidFill>
                <a:srgbClr val="FF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Трогать разъемы кабелей.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Прикасаться к экрану и тыльной стороне монитора.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Включать и отключать аппаратуру без указания педагога.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Дотрагиваться одновременно до корпусов двух компьютеров или до компьютера и батарей центрального отопления.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Класть любые предметы на монитор или клавиатуру.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Работать во влажной одежде или влажными руками.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5"/>
          <p:cNvSpPr>
            <a:spLocks noChangeArrowheads="1"/>
          </p:cNvSpPr>
          <p:nvPr/>
        </p:nvSpPr>
        <p:spPr bwMode="auto">
          <a:xfrm>
            <a:off x="571472" y="714356"/>
            <a:ext cx="8215370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ТБ ПРИ РАБОТЕ ЗА КОМПЬЮТЕРОМ</a:t>
            </a:r>
          </a:p>
          <a:p>
            <a:pPr algn="ctr"/>
            <a:r>
              <a:rPr lang="ru-RU" sz="2800" b="1" i="1" dirty="0">
                <a:solidFill>
                  <a:srgbClr val="FF0000"/>
                </a:solidFill>
              </a:rPr>
              <a:t>Во время работы:</a:t>
            </a:r>
            <a:endParaRPr lang="ru-RU" sz="2800" dirty="0">
              <a:solidFill>
                <a:srgbClr val="FF0000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Нельзя работать при плохом самочувствии.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Работать надо сидя на расстоянии 60 – 70 см (желательно 1 м) от экрана компьютера.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Не сутультесь, не наклоняйтесь к экрану. 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Если Вы носите очки, - работайте в очках.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Нельзя работать при недостаточном освещении.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Не вставайте со своих мест, когда в кабинет входят посетители.</a:t>
            </a:r>
          </a:p>
          <a:p>
            <a:pPr lvl="0">
              <a:buFont typeface="Arial" pitchFamily="34" charset="0"/>
              <a:buChar char="•"/>
            </a:pPr>
            <a:r>
              <a:rPr lang="ru-RU" sz="2400" b="1" i="1" dirty="0"/>
              <a:t>При возникновении неисправности аппаратуры надо немедленно прекратить работу и сообщить о случившемся педагогу.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1632</TotalTime>
  <Words>751</Words>
  <Application>Microsoft Office PowerPoint</Application>
  <PresentationFormat>Экран (4:3)</PresentationFormat>
  <Paragraphs>171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Helvetica</vt:lpstr>
      <vt:lpstr>Liberation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Задание №1</vt:lpstr>
      <vt:lpstr>Задание №2</vt:lpstr>
      <vt:lpstr>Презентация PowerPoint</vt:lpstr>
      <vt:lpstr>Задание №3</vt:lpstr>
      <vt:lpstr>Задание №4</vt:lpstr>
      <vt:lpstr>Презентация PowerPoint</vt:lpstr>
      <vt:lpstr>Оценочная ведомость работы на занятии  </vt:lpstr>
    </vt:vector>
  </TitlesOfParts>
  <Company>M&amp;P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VIENNA XP</dc:creator>
  <cp:lastModifiedBy>Екатерина Гаврикова</cp:lastModifiedBy>
  <cp:revision>108</cp:revision>
  <dcterms:created xsi:type="dcterms:W3CDTF">2011-01-16T05:49:55Z</dcterms:created>
  <dcterms:modified xsi:type="dcterms:W3CDTF">2024-10-16T01:48:48Z</dcterms:modified>
</cp:coreProperties>
</file>